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58" r:id="rId3"/>
    <p:sldId id="259" r:id="rId4"/>
    <p:sldId id="298" r:id="rId5"/>
    <p:sldId id="299" r:id="rId6"/>
    <p:sldId id="261" r:id="rId7"/>
    <p:sldId id="266" r:id="rId8"/>
    <p:sldId id="300" r:id="rId9"/>
    <p:sldId id="275" r:id="rId10"/>
    <p:sldId id="301" r:id="rId11"/>
    <p:sldId id="280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Roboto Condensed Light" panose="020B0604020202020204" charset="0"/>
      <p:regular r:id="rId18"/>
      <p:bold r:id="rId19"/>
      <p:italic r:id="rId20"/>
      <p:boldItalic r:id="rId21"/>
    </p:embeddedFont>
    <p:embeddedFont>
      <p:font typeface="Squada One" panose="020B0604020202020204" charset="0"/>
      <p:regular r:id="rId22"/>
    </p:embeddedFont>
    <p:embeddedFont>
      <p:font typeface="Montserrat Alternates" panose="00000800000000000000" pitchFamily="2" charset="0"/>
      <p:bold r:id="rId23"/>
    </p:embeddedFont>
    <p:embeddedFont>
      <p:font typeface="Exo 2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DBF162-C023-4AE7-810C-6ED4E92B81C6}">
  <a:tblStyle styleId="{22DBF162-C023-4AE7-810C-6ED4E92B81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04" autoAdjust="0"/>
  </p:normalViewPr>
  <p:slideViewPr>
    <p:cSldViewPr snapToGrid="0">
      <p:cViewPr varScale="1">
        <p:scale>
          <a:sx n="142" d="100"/>
          <a:sy n="142" d="100"/>
        </p:scale>
        <p:origin x="636" y="132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1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532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8d3b44f0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8d3b44f0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2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65" r:id="rId6"/>
    <p:sldLayoutId id="2147483670" r:id="rId7"/>
    <p:sldLayoutId id="214748367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zetcode.com/javascript/axios/" TargetMode="External"/><Relationship Id="rId3" Type="http://schemas.openxmlformats.org/officeDocument/2006/relationships/hyperlink" Target="https://www.wga.hu/frames-e.html?/database/download/index.html" TargetMode="External"/><Relationship Id="rId7" Type="http://schemas.openxmlformats.org/officeDocument/2006/relationships/hyperlink" Target="http://guides.neo4j.com/sandbox/recommenda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vuetifyjs.com/en/" TargetMode="External"/><Relationship Id="rId5" Type="http://schemas.openxmlformats.org/officeDocument/2006/relationships/hyperlink" Target="https://vuejs.org/" TargetMode="External"/><Relationship Id="rId4" Type="http://schemas.openxmlformats.org/officeDocument/2006/relationships/hyperlink" Target="https://neo4j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3670681" y="3175999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smtClean="0"/>
              <a:t>Álvaro López-Brea Campo</a:t>
            </a:r>
            <a:endParaRPr sz="1600" b="1" dirty="0"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213950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 Alternates" panose="00000800000000000000" pitchFamily="2" charset="0"/>
              </a:rPr>
              <a:t>FIBONART</a:t>
            </a:r>
            <a:endParaRPr dirty="0">
              <a:latin typeface="Montserrat Alternates" panose="00000800000000000000" pitchFamily="2" charset="0"/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3276853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34" y="2484231"/>
            <a:ext cx="449291" cy="449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824441" y="1192229"/>
            <a:ext cx="5266902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LECCIONES </a:t>
            </a:r>
            <a:br>
              <a:rPr lang="en" sz="3200" dirty="0" smtClean="0"/>
            </a:br>
            <a:r>
              <a:rPr lang="en" sz="3200" dirty="0" smtClean="0"/>
              <a:t>APRENDIDAS</a:t>
            </a:r>
            <a:endParaRPr sz="32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824441" y="273366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/>
              <a:t>08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244776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824441" y="2638561"/>
            <a:ext cx="4224900" cy="250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Proyecto de gran magnitud</a:t>
            </a:r>
            <a:endParaRPr lang="en" sz="1800" dirty="0" smtClean="0"/>
          </a:p>
          <a:p>
            <a:pPr marL="171450" lvl="0" indent="-17145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 smtClean="0"/>
              <a:t>Algoritmos de recomendación</a:t>
            </a:r>
          </a:p>
          <a:p>
            <a:pPr marL="171450" lvl="0" indent="-17145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Cuaderno de trabajo</a:t>
            </a:r>
          </a:p>
          <a:p>
            <a:pPr marL="171450" lvl="0" indent="-17145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Planificación</a:t>
            </a:r>
          </a:p>
          <a:p>
            <a:pPr marL="171450" lvl="0" indent="-171450" algn="l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Otras tecnologías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9126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/>
          <p:nvPr/>
        </p:nvSpPr>
        <p:spPr>
          <a:xfrm>
            <a:off x="1005121" y="2538203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dirty="0" smtClean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Graph 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Powered Machine Learning (MEAP), Alessandro </a:t>
            </a:r>
            <a:r>
              <a:rPr lang="es-ES" dirty="0" smtClean="0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Negro</a:t>
            </a:r>
          </a:p>
          <a:p>
            <a:pPr marL="24130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3"/>
              </a:rPr>
              <a:t>Web Gallery of </a:t>
            </a:r>
            <a:r>
              <a:rPr lang="en-US" u="sng" dirty="0" smtClean="0">
                <a:hlinkClick r:id="rId3"/>
              </a:rPr>
              <a:t>Art</a:t>
            </a:r>
            <a:endParaRPr lang="en-US" u="sng" dirty="0" smtClean="0"/>
          </a:p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4"/>
              </a:rPr>
              <a:t>https://neo4j.com</a:t>
            </a:r>
            <a:endParaRPr lang="es-ES" dirty="0"/>
          </a:p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5"/>
              </a:rPr>
              <a:t>https://vuejs.org</a:t>
            </a:r>
            <a:endParaRPr lang="es-ES" dirty="0"/>
          </a:p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6"/>
              </a:rPr>
              <a:t>https://vuetifyjs.com/en/</a:t>
            </a:r>
            <a:endParaRPr lang="es-ES" dirty="0"/>
          </a:p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7"/>
              </a:rPr>
              <a:t>http://guides.neo4j.com/sandbox/recommendations</a:t>
            </a:r>
            <a:endParaRPr lang="es-ES" dirty="0"/>
          </a:p>
          <a:p>
            <a:pPr marL="241300" lvl="0" indent="-196850"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r>
              <a:rPr lang="en-US" u="sng" dirty="0">
                <a:hlinkClick r:id="rId8"/>
              </a:rPr>
              <a:t>http://zetcode.com/javascript/axios/</a:t>
            </a:r>
            <a:endParaRPr lang="es-ES" dirty="0"/>
          </a:p>
          <a:p>
            <a:pPr marL="24130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endParaRPr lang="es-ES" dirty="0"/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endParaRPr lang="es-ES" sz="1100" dirty="0" smtClean="0">
              <a:solidFill>
                <a:schemeClr val="dk1"/>
              </a:solidFill>
              <a:uFill>
                <a:noFill/>
              </a:u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41300" lvl="0" indent="-19685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  <a:buFont typeface="Roboto Condensed Light"/>
              <a:buChar char="■"/>
            </a:pPr>
            <a:endParaRPr sz="11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19" name="Google Shape;619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09 FUENTES BIBLIOGRÁFICAS</a:t>
            </a:r>
            <a:endParaRPr sz="3200" dirty="0"/>
          </a:p>
        </p:txBody>
      </p:sp>
      <p:cxnSp>
        <p:nvCxnSpPr>
          <p:cNvPr id="620" name="Google Shape;620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ÍNDICE</a:t>
            </a:r>
            <a:endParaRPr dirty="0"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DESCRIPCIÓN DEL PROBLEMA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00976" y="18897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385875" y="-198623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35574" y="254636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332511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</a:t>
            </a:r>
            <a:endParaRPr dirty="0"/>
          </a:p>
        </p:txBody>
      </p:sp>
      <p:sp>
        <p:nvSpPr>
          <p:cNvPr id="30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97550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HERRAMIENTAS</a:t>
            </a:r>
            <a:endParaRPr dirty="0"/>
          </a:p>
        </p:txBody>
      </p:sp>
      <p:sp>
        <p:nvSpPr>
          <p:cNvPr id="31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00976" y="1028893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32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401271" y="186881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APLICACIÓN</a:t>
            </a:r>
            <a:endParaRPr dirty="0"/>
          </a:p>
        </p:txBody>
      </p:sp>
      <p:sp>
        <p:nvSpPr>
          <p:cNvPr id="33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1951" y="192220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34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407328" y="276212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ALGORITMO DE RECOMENDACIÓN</a:t>
            </a:r>
            <a:endParaRPr dirty="0"/>
          </a:p>
        </p:txBody>
      </p:sp>
      <p:sp>
        <p:nvSpPr>
          <p:cNvPr id="3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008" y="274944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36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296" y="3550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ANÁLISIS DE RESULTADOS</a:t>
            </a:r>
            <a:endParaRPr dirty="0"/>
          </a:p>
        </p:txBody>
      </p:sp>
      <p:sp>
        <p:nvSpPr>
          <p:cNvPr id="37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00976" y="3537417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7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6812918" y="155743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ANÁLISIS DAFO</a:t>
            </a:r>
            <a:endParaRPr dirty="0"/>
          </a:p>
        </p:txBody>
      </p:sp>
      <p:sp>
        <p:nvSpPr>
          <p:cNvPr id="72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6823893" y="245074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LÍNEAS DE FUTURO</a:t>
            </a:r>
            <a:endParaRPr dirty="0"/>
          </a:p>
        </p:txBody>
      </p:sp>
      <p:sp>
        <p:nvSpPr>
          <p:cNvPr id="73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6829950" y="334406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LECCIONES</a:t>
            </a:r>
            <a:br>
              <a:rPr lang="es-ES" dirty="0" smtClean="0"/>
            </a:br>
            <a:r>
              <a:rPr lang="es-ES" dirty="0" smtClean="0"/>
              <a:t>APRENDIDAS</a:t>
            </a:r>
            <a:endParaRPr dirty="0"/>
          </a:p>
        </p:txBody>
      </p:sp>
      <p:sp>
        <p:nvSpPr>
          <p:cNvPr id="74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6812918" y="413203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FUENTES BIBLIOGRÁFICAS</a:t>
            </a:r>
            <a:endParaRPr dirty="0"/>
          </a:p>
        </p:txBody>
      </p:sp>
      <p:sp>
        <p:nvSpPr>
          <p:cNvPr id="75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35574" y="167199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824441" y="1467894"/>
            <a:ext cx="5266902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DESCRIPCIÓN DEL PROBLEMA</a:t>
            </a:r>
            <a:endParaRPr sz="32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824445" y="5165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263373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824441" y="2686853"/>
            <a:ext cx="4224900" cy="250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Escaso</a:t>
            </a:r>
            <a:r>
              <a:rPr lang="en" sz="1800" dirty="0"/>
              <a:t> </a:t>
            </a:r>
            <a:r>
              <a:rPr lang="en" sz="1800" dirty="0" smtClean="0"/>
              <a:t>interés en el arte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 smtClean="0"/>
              <a:t>Ausencia de fuente única de información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dirty="0" smtClean="0"/>
              <a:t>Inexistencia de portal de recomendación sobre el arte clásico.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824441" y="1199762"/>
            <a:ext cx="5266902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HERRAMIENTAS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824445" y="5165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2035588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n 6" descr="Neo4j - Full Stack Pytho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293" y="2886916"/>
            <a:ext cx="871220" cy="31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Vue.js Enterprise Partners - Modus Creat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24771" r="5435" b="18435"/>
          <a:stretch/>
        </p:blipFill>
        <p:spPr bwMode="auto">
          <a:xfrm>
            <a:off x="804648" y="3209877"/>
            <a:ext cx="729615" cy="279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 descr="D:\Downloads\vuetify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8" y="3715489"/>
            <a:ext cx="805180" cy="24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ommunity Contest] A logo for Axios · Issue #2130 · axios/axios · GitHub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" t="23750" r="3232" b="22500"/>
          <a:stretch/>
        </p:blipFill>
        <p:spPr bwMode="auto">
          <a:xfrm>
            <a:off x="804648" y="4125535"/>
            <a:ext cx="781050" cy="182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What is the difference between Java and JavaScript? - Quora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7" b="22273"/>
          <a:stretch/>
        </p:blipFill>
        <p:spPr bwMode="auto">
          <a:xfrm>
            <a:off x="2521413" y="3205334"/>
            <a:ext cx="981075" cy="2965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 descr="NodeJS logo vector (.EPS) - Anthon Code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 t="17182" r="1928" b="26043"/>
          <a:stretch/>
        </p:blipFill>
        <p:spPr bwMode="auto">
          <a:xfrm>
            <a:off x="2561113" y="3650304"/>
            <a:ext cx="927100" cy="2667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n 12" descr="Express.js Blog Engine | ButterCMS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788" y="4116547"/>
            <a:ext cx="987425" cy="26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Visual Studio Code: um poderoso editor de código para qualquer ambiente |  by Marco Paulo Ollivier | Responsive | Medium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9" t="24716" r="8786" b="15844"/>
          <a:stretch/>
        </p:blipFill>
        <p:spPr bwMode="auto">
          <a:xfrm>
            <a:off x="4207253" y="3899597"/>
            <a:ext cx="1009650" cy="221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n 14" descr="Keras Spatial: Pre-processing Geospatial data for Deep Learning models –  Aiman Soliman"/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889" y="4350214"/>
            <a:ext cx="876300" cy="27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51;p30"/>
          <p:cNvSpPr txBox="1">
            <a:spLocks/>
          </p:cNvSpPr>
          <p:nvPr/>
        </p:nvSpPr>
        <p:spPr>
          <a:xfrm>
            <a:off x="547113" y="247576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ES" sz="1800" dirty="0" smtClean="0"/>
              <a:t>FRONTEND</a:t>
            </a:r>
            <a:endParaRPr lang="es-ES" sz="1800" dirty="0"/>
          </a:p>
        </p:txBody>
      </p:sp>
      <p:sp>
        <p:nvSpPr>
          <p:cNvPr id="17" name="Google Shape;151;p30"/>
          <p:cNvSpPr txBox="1">
            <a:spLocks/>
          </p:cNvSpPr>
          <p:nvPr/>
        </p:nvSpPr>
        <p:spPr>
          <a:xfrm>
            <a:off x="2426121" y="249419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ES" sz="1800" dirty="0" smtClean="0"/>
              <a:t>BACKEND</a:t>
            </a:r>
            <a:endParaRPr lang="es-ES" sz="1800" dirty="0"/>
          </a:p>
        </p:txBody>
      </p:sp>
      <p:sp>
        <p:nvSpPr>
          <p:cNvPr id="18" name="Google Shape;151;p30"/>
          <p:cNvSpPr txBox="1">
            <a:spLocks/>
          </p:cNvSpPr>
          <p:nvPr/>
        </p:nvSpPr>
        <p:spPr>
          <a:xfrm>
            <a:off x="4305128" y="2281868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ES" sz="1800" dirty="0" smtClean="0"/>
              <a:t>BASE DE DATOS</a:t>
            </a:r>
            <a:endParaRPr lang="es-ES" sz="1800" dirty="0"/>
          </a:p>
        </p:txBody>
      </p:sp>
      <p:sp>
        <p:nvSpPr>
          <p:cNvPr id="19" name="Google Shape;151;p30"/>
          <p:cNvSpPr txBox="1">
            <a:spLocks/>
          </p:cNvSpPr>
          <p:nvPr/>
        </p:nvSpPr>
        <p:spPr>
          <a:xfrm>
            <a:off x="4451538" y="3217522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-ES" sz="1800" dirty="0" smtClean="0"/>
              <a:t>GENERALES</a:t>
            </a:r>
            <a:endParaRPr lang="es-ES" sz="1800" dirty="0"/>
          </a:p>
        </p:txBody>
      </p:sp>
      <p:pic>
        <p:nvPicPr>
          <p:cNvPr id="20" name="Imagen 19" descr="osf-logo-black.original.png | Data Management Resources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78" y="3866259"/>
            <a:ext cx="768350" cy="28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Inicio"/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78" y="4341371"/>
            <a:ext cx="842645" cy="251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594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824441" y="1467894"/>
            <a:ext cx="5266902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APLICACIÓN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824445" y="5165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2371512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74" y="2660065"/>
            <a:ext cx="3792309" cy="21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5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1653788" y="3397299"/>
            <a:ext cx="1776816" cy="118753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1703291" y="337028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897946" y="3903884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Obras parecidas a las valoradas positivamente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 rot="-5400000" flipH="1">
            <a:off x="4390206" y="2038250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33"/>
          <p:cNvSpPr/>
          <p:nvPr/>
        </p:nvSpPr>
        <p:spPr>
          <a:xfrm>
            <a:off x="3072826" y="2296075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3"/>
          <p:cNvSpPr/>
          <p:nvPr/>
        </p:nvSpPr>
        <p:spPr>
          <a:xfrm>
            <a:off x="3834350" y="1111125"/>
            <a:ext cx="1471254" cy="71996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 rot="5400000">
            <a:off x="2401676" y="2726200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3"/>
          <p:cNvCxnSpPr/>
          <p:nvPr/>
        </p:nvCxnSpPr>
        <p:spPr>
          <a:xfrm>
            <a:off x="6205026" y="2764000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33"/>
          <p:cNvSpPr txBox="1"/>
          <p:nvPr/>
        </p:nvSpPr>
        <p:spPr>
          <a:xfrm>
            <a:off x="3430604" y="2212375"/>
            <a:ext cx="2343393" cy="78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RECOMENDACIÓN</a:t>
            </a:r>
            <a:endParaRPr sz="2000" b="1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USUARIO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Valoraciones de obras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" name="Google Shape;195;p33"/>
          <p:cNvSpPr txBox="1"/>
          <p:nvPr/>
        </p:nvSpPr>
        <p:spPr>
          <a:xfrm>
            <a:off x="1768227" y="3584862"/>
            <a:ext cx="154793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CONTENT-BASED</a:t>
            </a: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" name="Google Shape;191;p33"/>
          <p:cNvSpPr/>
          <p:nvPr/>
        </p:nvSpPr>
        <p:spPr>
          <a:xfrm>
            <a:off x="5894418" y="3370288"/>
            <a:ext cx="1776816" cy="118753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92;p33"/>
          <p:cNvSpPr txBox="1"/>
          <p:nvPr/>
        </p:nvSpPr>
        <p:spPr>
          <a:xfrm>
            <a:off x="5943921" y="3343277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" name="Google Shape;193;p33"/>
          <p:cNvSpPr txBox="1"/>
          <p:nvPr/>
        </p:nvSpPr>
        <p:spPr>
          <a:xfrm>
            <a:off x="6138576" y="38768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Obras que le han gustado a usuarios parecidos a ti</a:t>
            </a:r>
            <a:endParaRPr sz="1000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" name="Google Shape;195;p33"/>
          <p:cNvSpPr txBox="1"/>
          <p:nvPr/>
        </p:nvSpPr>
        <p:spPr>
          <a:xfrm>
            <a:off x="6008857" y="3557851"/>
            <a:ext cx="1547938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COLLABORATIVE FILTERING</a:t>
            </a:r>
            <a:endParaRPr sz="1200" b="1" dirty="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6" y="139276"/>
            <a:ext cx="4057204" cy="20134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ctrTitle" idx="2"/>
          </p:nvPr>
        </p:nvSpPr>
        <p:spPr>
          <a:xfrm>
            <a:off x="1520781" y="3126632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BASED</a:t>
            </a:r>
            <a:endParaRPr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subTitle" idx="1"/>
          </p:nvPr>
        </p:nvSpPr>
        <p:spPr>
          <a:xfrm>
            <a:off x="1831631" y="3554132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smtClean="0">
                <a:solidFill>
                  <a:schemeClr val="dk1"/>
                </a:solidFill>
              </a:rPr>
              <a:t>Similitud Coseno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smtClean="0">
                <a:solidFill>
                  <a:schemeClr val="dk1"/>
                </a:solidFill>
              </a:rPr>
              <a:t>Obras similares a tus gustos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2" name="Google Shape;272;p38"/>
          <p:cNvSpPr txBox="1">
            <a:spLocks noGrp="1"/>
          </p:cNvSpPr>
          <p:nvPr>
            <p:ph type="ctrTitle" idx="3"/>
          </p:nvPr>
        </p:nvSpPr>
        <p:spPr>
          <a:xfrm>
            <a:off x="4263900" y="3477744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COLLABORATIVE FILTERING</a:t>
            </a:r>
            <a:endParaRPr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subTitle" idx="4"/>
          </p:nvPr>
        </p:nvSpPr>
        <p:spPr>
          <a:xfrm>
            <a:off x="4491600" y="2312416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Similitud Pearson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chemeClr val="dk1"/>
                </a:solidFill>
              </a:rPr>
              <a:t>Obras que le gustan a otros usuarios parecidos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cxnSp>
        <p:nvCxnSpPr>
          <p:cNvPr id="276" name="Google Shape;276;p38"/>
          <p:cNvCxnSpPr/>
          <p:nvPr/>
        </p:nvCxnSpPr>
        <p:spPr>
          <a:xfrm>
            <a:off x="4263900" y="2461841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8"/>
          <p:cNvSpPr/>
          <p:nvPr/>
        </p:nvSpPr>
        <p:spPr>
          <a:xfrm>
            <a:off x="2535231" y="2317307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5278351" y="3911266"/>
            <a:ext cx="644700" cy="6447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3275661" y="49834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ANÁLISIS DE </a:t>
            </a:r>
            <a:br>
              <a:rPr lang="es-ES" dirty="0" smtClean="0"/>
            </a:br>
            <a:r>
              <a:rPr lang="es-ES" dirty="0" smtClean="0"/>
              <a:t>RESULTADOS</a:t>
            </a:r>
            <a:endParaRPr dirty="0"/>
          </a:p>
        </p:txBody>
      </p:sp>
      <p:sp>
        <p:nvSpPr>
          <p:cNvPr id="44" name="Google Shape;216;p34"/>
          <p:cNvSpPr txBox="1">
            <a:spLocks/>
          </p:cNvSpPr>
          <p:nvPr/>
        </p:nvSpPr>
        <p:spPr>
          <a:xfrm flipH="1">
            <a:off x="3628560" y="2288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" sz="6600" dirty="0" smtClean="0"/>
              <a:t>05</a:t>
            </a:r>
            <a:endParaRPr lang="en" sz="6600" dirty="0"/>
          </a:p>
        </p:txBody>
      </p:sp>
      <p:grpSp>
        <p:nvGrpSpPr>
          <p:cNvPr id="47" name="Google Shape;5600;p61"/>
          <p:cNvGrpSpPr/>
          <p:nvPr/>
        </p:nvGrpSpPr>
        <p:grpSpPr>
          <a:xfrm>
            <a:off x="2630239" y="2448520"/>
            <a:ext cx="454684" cy="382274"/>
            <a:chOff x="-47527350" y="2747625"/>
            <a:chExt cx="300100" cy="228425"/>
          </a:xfrm>
        </p:grpSpPr>
        <p:sp>
          <p:nvSpPr>
            <p:cNvPr id="48" name="Google Shape;5601;p61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602;p61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603;p61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604;p61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605;p61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606;p61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8601;p68"/>
          <p:cNvSpPr/>
          <p:nvPr/>
        </p:nvSpPr>
        <p:spPr>
          <a:xfrm>
            <a:off x="5433872" y="4055732"/>
            <a:ext cx="329962" cy="327309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82" y="584573"/>
            <a:ext cx="3903194" cy="418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215;p34"/>
          <p:cNvSpPr txBox="1">
            <a:spLocks noGrp="1"/>
          </p:cNvSpPr>
          <p:nvPr>
            <p:ph type="ctrTitle"/>
          </p:nvPr>
        </p:nvSpPr>
        <p:spPr>
          <a:xfrm flipH="1">
            <a:off x="986214" y="2210414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smtClean="0"/>
              <a:t>ANÁLISIS</a:t>
            </a:r>
            <a:br>
              <a:rPr lang="es-ES" sz="3200" dirty="0" smtClean="0"/>
            </a:br>
            <a:r>
              <a:rPr lang="es-ES" sz="3200" dirty="0" smtClean="0"/>
              <a:t>DAFO</a:t>
            </a:r>
            <a:endParaRPr sz="3200" dirty="0"/>
          </a:p>
        </p:txBody>
      </p:sp>
      <p:sp>
        <p:nvSpPr>
          <p:cNvPr id="11" name="Google Shape;216;p34"/>
          <p:cNvSpPr txBox="1">
            <a:spLocks/>
          </p:cNvSpPr>
          <p:nvPr/>
        </p:nvSpPr>
        <p:spPr>
          <a:xfrm flipH="1">
            <a:off x="986214" y="1821395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 2"/>
              <a:buNone/>
              <a:defRPr sz="18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/>
            <a:r>
              <a:rPr lang="en" sz="8000" smtClean="0"/>
              <a:t>06</a:t>
            </a:r>
            <a:endParaRPr lang="en" sz="8000" dirty="0"/>
          </a:p>
        </p:txBody>
      </p:sp>
    </p:spTree>
    <p:extLst>
      <p:ext uri="{BB962C8B-B14F-4D97-AF65-F5344CB8AC3E}">
        <p14:creationId xmlns:p14="http://schemas.microsoft.com/office/powerpoint/2010/main" val="426407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/>
          <p:nvPr/>
        </p:nvSpPr>
        <p:spPr>
          <a:xfrm rot="10800000" flipH="1">
            <a:off x="1704586" y="2206034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0" name="Google Shape;450;p47"/>
          <p:cNvCxnSpPr/>
          <p:nvPr/>
        </p:nvCxnSpPr>
        <p:spPr>
          <a:xfrm>
            <a:off x="2486893" y="2587745"/>
            <a:ext cx="1093500" cy="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47"/>
          <p:cNvCxnSpPr/>
          <p:nvPr/>
        </p:nvCxnSpPr>
        <p:spPr>
          <a:xfrm>
            <a:off x="3577693" y="2587470"/>
            <a:ext cx="0" cy="75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47"/>
          <p:cNvSpPr/>
          <p:nvPr/>
        </p:nvSpPr>
        <p:spPr>
          <a:xfrm>
            <a:off x="3220001" y="3345964"/>
            <a:ext cx="782515" cy="792615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3" name="Google Shape;453;p47"/>
          <p:cNvCxnSpPr/>
          <p:nvPr/>
        </p:nvCxnSpPr>
        <p:spPr>
          <a:xfrm rot="10800000" flipH="1">
            <a:off x="4001440" y="3760020"/>
            <a:ext cx="1090200" cy="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7"/>
          <p:cNvCxnSpPr/>
          <p:nvPr/>
        </p:nvCxnSpPr>
        <p:spPr>
          <a:xfrm rot="10800000">
            <a:off x="5093114" y="2999456"/>
            <a:ext cx="0" cy="76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47"/>
          <p:cNvSpPr/>
          <p:nvPr/>
        </p:nvSpPr>
        <p:spPr>
          <a:xfrm rot="10800000" flipH="1">
            <a:off x="4733006" y="2207044"/>
            <a:ext cx="782400" cy="7926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7" name="Google Shape;457;p47"/>
          <p:cNvCxnSpPr/>
          <p:nvPr/>
        </p:nvCxnSpPr>
        <p:spPr>
          <a:xfrm>
            <a:off x="5512318" y="2599195"/>
            <a:ext cx="1092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7"/>
          <p:cNvCxnSpPr>
            <a:endCxn id="459" idx="3"/>
          </p:cNvCxnSpPr>
          <p:nvPr/>
        </p:nvCxnSpPr>
        <p:spPr>
          <a:xfrm flipH="1">
            <a:off x="6604174" y="2596281"/>
            <a:ext cx="1800" cy="73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47"/>
          <p:cNvSpPr/>
          <p:nvPr/>
        </p:nvSpPr>
        <p:spPr>
          <a:xfrm>
            <a:off x="6209824" y="3332781"/>
            <a:ext cx="788700" cy="7989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8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2990594" y="424929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Variedad e información de las obras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5987669" y="424929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Algoritmo de recomendación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4475140" y="1549312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Accesibilidad e interfaz gráfica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1479343" y="1616209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Tipos de arte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a tratar</a:t>
            </a:r>
            <a:endParaRPr sz="1000" dirty="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90" y="59658"/>
            <a:ext cx="3284317" cy="166272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854668" y="2287264"/>
            <a:ext cx="7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tx1"/>
                </a:solidFill>
              </a:rPr>
              <a:t>T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3358498" y="3436854"/>
            <a:ext cx="7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tx1"/>
                </a:solidFill>
              </a:rPr>
              <a:t>V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849713" y="2271100"/>
            <a:ext cx="7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tx1"/>
                </a:solidFill>
              </a:rPr>
              <a:t>A</a:t>
            </a:r>
            <a:endParaRPr lang="es-ES" sz="3600" b="1" dirty="0">
              <a:solidFill>
                <a:schemeClr val="tx1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6357192" y="3409065"/>
            <a:ext cx="712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tx1"/>
                </a:solidFill>
              </a:rPr>
              <a:t>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189</Words>
  <Application>Microsoft Office PowerPoint</Application>
  <PresentationFormat>Presentación en pantalla (16:9)</PresentationFormat>
  <Paragraphs>78</Paragraphs>
  <Slides>11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Fira Sans Extra Condensed Medium</vt:lpstr>
      <vt:lpstr>Roboto Condensed Light</vt:lpstr>
      <vt:lpstr>Arial</vt:lpstr>
      <vt:lpstr>Squada One</vt:lpstr>
      <vt:lpstr>Montserrat Alternates</vt:lpstr>
      <vt:lpstr>Exo 2</vt:lpstr>
      <vt:lpstr>Tech Newsletter by Slidesgo</vt:lpstr>
      <vt:lpstr>FIBONART</vt:lpstr>
      <vt:lpstr>ÍNDICE</vt:lpstr>
      <vt:lpstr>DESCRIPCIÓN DEL PROBLEMA</vt:lpstr>
      <vt:lpstr>HERRAMIENTAS</vt:lpstr>
      <vt:lpstr>APLICACIÓN</vt:lpstr>
      <vt:lpstr>Presentación de PowerPoint</vt:lpstr>
      <vt:lpstr>CONTENT BASED</vt:lpstr>
      <vt:lpstr>ANÁLISIS DAFO</vt:lpstr>
      <vt:lpstr>Presentación de PowerPoint</vt:lpstr>
      <vt:lpstr>LECCIONES  APRENDIDAS</vt:lpstr>
      <vt:lpstr>09 FUENTES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FIBONART</dc:title>
  <dc:creator>Alvaro Lb</dc:creator>
  <cp:lastModifiedBy>Alvaro Lb</cp:lastModifiedBy>
  <cp:revision>6</cp:revision>
  <dcterms:modified xsi:type="dcterms:W3CDTF">2020-12-16T14:59:58Z</dcterms:modified>
</cp:coreProperties>
</file>